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004"/>
    <p:restoredTop sz="94666"/>
  </p:normalViewPr>
  <p:slideViewPr>
    <p:cSldViewPr snapToGrid="0" snapToObjects="1">
      <p:cViewPr>
        <p:scale>
          <a:sx n="80" d="100"/>
          <a:sy n="80" d="100"/>
        </p:scale>
        <p:origin x="-688" y="8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9/22/19</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9/22/19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9/22/19</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9/22/19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9/22/19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9/22/19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9/22/19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9/22/19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9/22/19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9/22/19</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9C741-B660-6B44-A539-560EE4A7A11E}"/>
              </a:ext>
            </a:extLst>
          </p:cNvPr>
          <p:cNvSpPr>
            <a:spLocks noGrp="1"/>
          </p:cNvSpPr>
          <p:nvPr>
            <p:ph type="ctrTitle"/>
          </p:nvPr>
        </p:nvSpPr>
        <p:spPr/>
        <p:txBody>
          <a:bodyPr/>
          <a:lstStyle/>
          <a:p>
            <a:r>
              <a:rPr lang="en-US" dirty="0"/>
              <a:t>Data science capstone</a:t>
            </a:r>
          </a:p>
        </p:txBody>
      </p:sp>
      <p:sp>
        <p:nvSpPr>
          <p:cNvPr id="3" name="Subtitle 2">
            <a:extLst>
              <a:ext uri="{FF2B5EF4-FFF2-40B4-BE49-F238E27FC236}">
                <a16:creationId xmlns:a16="http://schemas.microsoft.com/office/drawing/2014/main" id="{70E67D17-904F-3745-B7C1-7632209E8E5E}"/>
              </a:ext>
            </a:extLst>
          </p:cNvPr>
          <p:cNvSpPr>
            <a:spLocks noGrp="1"/>
          </p:cNvSpPr>
          <p:nvPr>
            <p:ph type="subTitle" idx="1"/>
          </p:nvPr>
        </p:nvSpPr>
        <p:spPr/>
        <p:txBody>
          <a:bodyPr/>
          <a:lstStyle/>
          <a:p>
            <a:r>
              <a:rPr lang="en-US" dirty="0">
                <a:latin typeface="Times New Roman" panose="02020603050405020304" pitchFamily="18" charset="0"/>
                <a:cs typeface="Times New Roman" panose="02020603050405020304" pitchFamily="18" charset="0"/>
              </a:rPr>
              <a:t>GARY MOYO</a:t>
            </a:r>
          </a:p>
        </p:txBody>
      </p:sp>
    </p:spTree>
    <p:extLst>
      <p:ext uri="{BB962C8B-B14F-4D97-AF65-F5344CB8AC3E}">
        <p14:creationId xmlns:p14="http://schemas.microsoft.com/office/powerpoint/2010/main" val="871101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3DB5D-50EE-1644-B0B2-88906A2B178E}"/>
              </a:ext>
            </a:extLst>
          </p:cNvPr>
          <p:cNvSpPr>
            <a:spLocks noGrp="1"/>
          </p:cNvSpPr>
          <p:nvPr>
            <p:ph type="title"/>
          </p:nvPr>
        </p:nvSpPr>
        <p:spPr>
          <a:xfrm>
            <a:off x="1371600" y="685800"/>
            <a:ext cx="9601200" cy="753533"/>
          </a:xfrm>
        </p:spPr>
        <p:txBody>
          <a:bodyPr>
            <a:normAutofit/>
          </a:bodyPr>
          <a:lstStyle/>
          <a:p>
            <a:r>
              <a:rPr lang="en-US" sz="4000" b="1" dirty="0"/>
              <a:t>Conclusion</a:t>
            </a:r>
          </a:p>
        </p:txBody>
      </p:sp>
      <p:sp>
        <p:nvSpPr>
          <p:cNvPr id="3" name="Content Placeholder 2">
            <a:extLst>
              <a:ext uri="{FF2B5EF4-FFF2-40B4-BE49-F238E27FC236}">
                <a16:creationId xmlns:a16="http://schemas.microsoft.com/office/drawing/2014/main" id="{9501260F-52EA-8A4A-BFBE-DA68D0D6D5B8}"/>
              </a:ext>
            </a:extLst>
          </p:cNvPr>
          <p:cNvSpPr>
            <a:spLocks noGrp="1"/>
          </p:cNvSpPr>
          <p:nvPr>
            <p:ph sz="half" idx="1"/>
          </p:nvPr>
        </p:nvSpPr>
        <p:spPr>
          <a:xfrm>
            <a:off x="1371600" y="1439333"/>
            <a:ext cx="9601200" cy="4428067"/>
          </a:xfrm>
        </p:spPr>
        <p:txBody>
          <a:bodyPr/>
          <a:lstStyle/>
          <a:p>
            <a:r>
              <a:rPr lang="en-US" dirty="0"/>
              <a:t>Multiple use cases for prospective business.</a:t>
            </a:r>
          </a:p>
          <a:p>
            <a:pPr lvl="1"/>
            <a:r>
              <a:rPr lang="en-US" i="0" dirty="0"/>
              <a:t>Creating profiles based on activity monitoring.</a:t>
            </a:r>
          </a:p>
          <a:p>
            <a:pPr lvl="1"/>
            <a:r>
              <a:rPr lang="en-US" i="0" dirty="0"/>
              <a:t>Defining personas based on interests</a:t>
            </a:r>
          </a:p>
        </p:txBody>
      </p:sp>
    </p:spTree>
    <p:extLst>
      <p:ext uri="{BB962C8B-B14F-4D97-AF65-F5344CB8AC3E}">
        <p14:creationId xmlns:p14="http://schemas.microsoft.com/office/powerpoint/2010/main" val="1674516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8183A-AACF-5346-AC35-2486620FA52E}"/>
              </a:ext>
            </a:extLst>
          </p:cNvPr>
          <p:cNvSpPr>
            <a:spLocks noGrp="1"/>
          </p:cNvSpPr>
          <p:nvPr>
            <p:ph type="title"/>
          </p:nvPr>
        </p:nvSpPr>
        <p:spPr>
          <a:xfrm>
            <a:off x="1371600" y="685800"/>
            <a:ext cx="9601200" cy="691738"/>
          </a:xfrm>
        </p:spPr>
        <p:txBody>
          <a:bodyPr>
            <a:normAutofit fontScale="90000"/>
          </a:bodyPr>
          <a:lstStyle/>
          <a:p>
            <a:r>
              <a:rPr lang="en-US" b="1" dirty="0"/>
              <a:t>Background &amp; Discussion</a:t>
            </a:r>
            <a:br>
              <a:rPr lang="en-US" dirty="0"/>
            </a:br>
            <a:br>
              <a:rPr lang="en-US" dirty="0"/>
            </a:br>
            <a:br>
              <a:rPr lang="en-US" dirty="0"/>
            </a:br>
            <a:endParaRPr lang="en-US" dirty="0"/>
          </a:p>
        </p:txBody>
      </p:sp>
      <p:sp>
        <p:nvSpPr>
          <p:cNvPr id="3" name="Content Placeholder 2">
            <a:extLst>
              <a:ext uri="{FF2B5EF4-FFF2-40B4-BE49-F238E27FC236}">
                <a16:creationId xmlns:a16="http://schemas.microsoft.com/office/drawing/2014/main" id="{C9CC788B-D932-324A-BCAE-90CC21FF1A8C}"/>
              </a:ext>
            </a:extLst>
          </p:cNvPr>
          <p:cNvSpPr>
            <a:spLocks noGrp="1"/>
          </p:cNvSpPr>
          <p:nvPr>
            <p:ph idx="1"/>
          </p:nvPr>
        </p:nvSpPr>
        <p:spPr>
          <a:xfrm>
            <a:off x="1371600" y="1377538"/>
            <a:ext cx="9601200" cy="4489862"/>
          </a:xfrm>
        </p:spPr>
        <p:txBody>
          <a:bodyPr>
            <a:normAutofit fontScale="92500" lnSpcReduction="20000"/>
          </a:bodyPr>
          <a:lstStyle/>
          <a:p>
            <a:r>
              <a:rPr lang="en-US" dirty="0"/>
              <a:t>With increasing awareness of the climate change movement on the rise. The push to reduce CO2 emissions is louder than before. On the business end, the opportunities to gain capital rise as well. </a:t>
            </a:r>
          </a:p>
          <a:p>
            <a:r>
              <a:rPr lang="en-US" dirty="0"/>
              <a:t>Many industries will argue that a sudden requirement to adapt will have great bearings on the economy. </a:t>
            </a:r>
          </a:p>
          <a:p>
            <a:r>
              <a:rPr lang="en-US" dirty="0"/>
              <a:t>Bloomberg reports that the global economy must invest $1.8 trillion by 2030 to prepare for the effects of global warming. Bloomberg also reports that fighting climate change will aide economic growth. A large part of this argument being the skyrocketing costs spent on natural disasters in the last 30 years.</a:t>
            </a:r>
          </a:p>
          <a:p>
            <a:r>
              <a:rPr lang="en-US" dirty="0"/>
              <a:t>On September 20, 2019 the German government announced an agreement to set a price on carbon emissions in a bid to meet a 2030 climate target of cutting greenhouse gases by 55% on 1990 levels. </a:t>
            </a:r>
          </a:p>
          <a:p>
            <a:pPr lvl="1"/>
            <a:r>
              <a:rPr lang="en-US" dirty="0"/>
              <a:t>The plan will boost initiatives on “going green”. </a:t>
            </a:r>
          </a:p>
          <a:p>
            <a:pPr lvl="1"/>
            <a:r>
              <a:rPr lang="en-US" b="1" i="1" dirty="0"/>
              <a:t>VAT (sales tax) on rail tickets is set to fall from 19% to 7% on 1 January 2020 and operator Deutsche Bahn said it would waive any price increase. A further €1bn of annual investment is planned until 2030 to modernize and expand the rail network to cope with an expected increase in passengers.</a:t>
            </a:r>
            <a:endParaRPr lang="en-US" dirty="0"/>
          </a:p>
          <a:p>
            <a:endParaRPr lang="en-US" dirty="0"/>
          </a:p>
        </p:txBody>
      </p:sp>
    </p:spTree>
    <p:extLst>
      <p:ext uri="{BB962C8B-B14F-4D97-AF65-F5344CB8AC3E}">
        <p14:creationId xmlns:p14="http://schemas.microsoft.com/office/powerpoint/2010/main" val="691755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2B5FC-D017-0240-86A2-6ACD743AF259}"/>
              </a:ext>
            </a:extLst>
          </p:cNvPr>
          <p:cNvSpPr>
            <a:spLocks noGrp="1"/>
          </p:cNvSpPr>
          <p:nvPr>
            <p:ph type="title"/>
          </p:nvPr>
        </p:nvSpPr>
        <p:spPr>
          <a:xfrm>
            <a:off x="1371600" y="685800"/>
            <a:ext cx="9601200" cy="691738"/>
          </a:xfrm>
        </p:spPr>
        <p:txBody>
          <a:bodyPr/>
          <a:lstStyle/>
          <a:p>
            <a:r>
              <a:rPr lang="en-US" sz="4000" b="1" dirty="0"/>
              <a:t>Problem</a:t>
            </a:r>
            <a:r>
              <a:rPr lang="en-US" dirty="0"/>
              <a:t> &amp; </a:t>
            </a:r>
            <a:r>
              <a:rPr lang="en-US" b="1" dirty="0"/>
              <a:t>Interest</a:t>
            </a:r>
            <a:endParaRPr lang="en-US" dirty="0"/>
          </a:p>
        </p:txBody>
      </p:sp>
      <p:sp>
        <p:nvSpPr>
          <p:cNvPr id="3" name="Content Placeholder 2">
            <a:extLst>
              <a:ext uri="{FF2B5EF4-FFF2-40B4-BE49-F238E27FC236}">
                <a16:creationId xmlns:a16="http://schemas.microsoft.com/office/drawing/2014/main" id="{F332D8BC-8F6F-7B47-BC5F-63B0E7B0B1FB}"/>
              </a:ext>
            </a:extLst>
          </p:cNvPr>
          <p:cNvSpPr>
            <a:spLocks noGrp="1"/>
          </p:cNvSpPr>
          <p:nvPr>
            <p:ph idx="1"/>
          </p:nvPr>
        </p:nvSpPr>
        <p:spPr>
          <a:xfrm>
            <a:off x="1371599" y="1377538"/>
            <a:ext cx="5170193" cy="5480462"/>
          </a:xfrm>
        </p:spPr>
        <p:txBody>
          <a:bodyPr/>
          <a:lstStyle/>
          <a:p>
            <a:r>
              <a:rPr lang="en-US" dirty="0"/>
              <a:t>As current Chicago resident, I believe it’s only a matter of time until this coalition becomes Global and we are all required participate by law.</a:t>
            </a:r>
          </a:p>
          <a:p>
            <a:r>
              <a:rPr lang="en-US" dirty="0"/>
              <a:t>The problem will be the sudden increase in gas prices due to carbon taxes, ceilings on industry CO2 emissions and the transferring burden to consumers.</a:t>
            </a:r>
          </a:p>
          <a:p>
            <a:r>
              <a:rPr lang="en-US" dirty="0"/>
              <a:t>The goal of this report is to provide current and incoming businesses with most common venue data focused around the Chicago Transit Authority (CTA) train service.</a:t>
            </a:r>
          </a:p>
          <a:p>
            <a:endParaRPr lang="en-US" dirty="0"/>
          </a:p>
        </p:txBody>
      </p:sp>
      <p:pic>
        <p:nvPicPr>
          <p:cNvPr id="6" name="Picture 5">
            <a:extLst>
              <a:ext uri="{FF2B5EF4-FFF2-40B4-BE49-F238E27FC236}">
                <a16:creationId xmlns:a16="http://schemas.microsoft.com/office/drawing/2014/main" id="{D3FFFDB1-D106-4F43-9FF7-1144A10125D9}"/>
              </a:ext>
            </a:extLst>
          </p:cNvPr>
          <p:cNvPicPr>
            <a:picLocks noChangeAspect="1"/>
          </p:cNvPicPr>
          <p:nvPr/>
        </p:nvPicPr>
        <p:blipFill>
          <a:blip r:embed="rId2"/>
          <a:stretch>
            <a:fillRect/>
          </a:stretch>
        </p:blipFill>
        <p:spPr>
          <a:xfrm>
            <a:off x="6541792" y="1377538"/>
            <a:ext cx="4668075" cy="3550176"/>
          </a:xfrm>
          <a:prstGeom prst="rect">
            <a:avLst/>
          </a:prstGeom>
        </p:spPr>
      </p:pic>
    </p:spTree>
    <p:extLst>
      <p:ext uri="{BB962C8B-B14F-4D97-AF65-F5344CB8AC3E}">
        <p14:creationId xmlns:p14="http://schemas.microsoft.com/office/powerpoint/2010/main" val="1945355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EC4C5-055D-6F4F-B979-C8545F310274}"/>
              </a:ext>
            </a:extLst>
          </p:cNvPr>
          <p:cNvSpPr>
            <a:spLocks noGrp="1"/>
          </p:cNvSpPr>
          <p:nvPr>
            <p:ph type="title"/>
          </p:nvPr>
        </p:nvSpPr>
        <p:spPr>
          <a:xfrm>
            <a:off x="1371600" y="685800"/>
            <a:ext cx="9601200" cy="644236"/>
          </a:xfrm>
        </p:spPr>
        <p:txBody>
          <a:bodyPr>
            <a:normAutofit fontScale="90000"/>
          </a:bodyPr>
          <a:lstStyle/>
          <a:p>
            <a:r>
              <a:rPr lang="en-US" b="1" dirty="0"/>
              <a:t>Data</a:t>
            </a:r>
            <a:br>
              <a:rPr lang="en-US" dirty="0"/>
            </a:br>
            <a:endParaRPr lang="en-US" dirty="0"/>
          </a:p>
        </p:txBody>
      </p:sp>
      <p:sp>
        <p:nvSpPr>
          <p:cNvPr id="3" name="Content Placeholder 2">
            <a:extLst>
              <a:ext uri="{FF2B5EF4-FFF2-40B4-BE49-F238E27FC236}">
                <a16:creationId xmlns:a16="http://schemas.microsoft.com/office/drawing/2014/main" id="{042CFC94-6F65-F341-9468-1D0C4B61B85F}"/>
              </a:ext>
            </a:extLst>
          </p:cNvPr>
          <p:cNvSpPr>
            <a:spLocks noGrp="1"/>
          </p:cNvSpPr>
          <p:nvPr>
            <p:ph idx="1"/>
          </p:nvPr>
        </p:nvSpPr>
        <p:spPr>
          <a:xfrm>
            <a:off x="1371600" y="1330035"/>
            <a:ext cx="5418667" cy="5307831"/>
          </a:xfrm>
        </p:spPr>
        <p:txBody>
          <a:bodyPr/>
          <a:lstStyle/>
          <a:p>
            <a:r>
              <a:rPr lang="en-US" dirty="0"/>
              <a:t>CTA train line (Red, Blue, Brown, Green, Orange, Pink, Purple, Yellow) stops. </a:t>
            </a:r>
          </a:p>
          <a:p>
            <a:r>
              <a:rPr lang="en-US" dirty="0"/>
              <a:t>Data downloaded will be cleaned and simplified so that each point includes the stops latitude/longitude coordinates and the respective train line. </a:t>
            </a:r>
          </a:p>
          <a:p>
            <a:r>
              <a:rPr lang="en-US" dirty="0"/>
              <a:t>Foursquare API to explore the most common venues near all train lines. This data will help us group the transit stops into clusters and analyze each. </a:t>
            </a:r>
          </a:p>
        </p:txBody>
      </p:sp>
      <p:pic>
        <p:nvPicPr>
          <p:cNvPr id="5" name="Picture 4">
            <a:extLst>
              <a:ext uri="{FF2B5EF4-FFF2-40B4-BE49-F238E27FC236}">
                <a16:creationId xmlns:a16="http://schemas.microsoft.com/office/drawing/2014/main" id="{BEFE6904-87EE-A948-AD71-9B36E367C19D}"/>
              </a:ext>
            </a:extLst>
          </p:cNvPr>
          <p:cNvPicPr>
            <a:picLocks noChangeAspect="1"/>
          </p:cNvPicPr>
          <p:nvPr/>
        </p:nvPicPr>
        <p:blipFill>
          <a:blip r:embed="rId2"/>
          <a:stretch>
            <a:fillRect/>
          </a:stretch>
        </p:blipFill>
        <p:spPr>
          <a:xfrm>
            <a:off x="6790267" y="1330034"/>
            <a:ext cx="4402032" cy="4926298"/>
          </a:xfrm>
          <a:prstGeom prst="rect">
            <a:avLst/>
          </a:prstGeom>
        </p:spPr>
      </p:pic>
    </p:spTree>
    <p:extLst>
      <p:ext uri="{BB962C8B-B14F-4D97-AF65-F5344CB8AC3E}">
        <p14:creationId xmlns:p14="http://schemas.microsoft.com/office/powerpoint/2010/main" val="2067826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3D1D0-3297-5049-B271-AD0F303F5D29}"/>
              </a:ext>
            </a:extLst>
          </p:cNvPr>
          <p:cNvSpPr>
            <a:spLocks noGrp="1"/>
          </p:cNvSpPr>
          <p:nvPr>
            <p:ph type="title"/>
          </p:nvPr>
        </p:nvSpPr>
        <p:spPr>
          <a:xfrm>
            <a:off x="1371600" y="685800"/>
            <a:ext cx="9601200" cy="719667"/>
          </a:xfrm>
        </p:spPr>
        <p:txBody>
          <a:bodyPr>
            <a:normAutofit fontScale="90000"/>
          </a:bodyPr>
          <a:lstStyle/>
          <a:p>
            <a:r>
              <a:rPr lang="en-US" b="1" dirty="0"/>
              <a:t>Methodology</a:t>
            </a:r>
            <a:r>
              <a:rPr lang="en-US" dirty="0"/>
              <a:t> </a:t>
            </a:r>
            <a:br>
              <a:rPr lang="en-US" dirty="0"/>
            </a:br>
            <a:endParaRPr lang="en-US" dirty="0"/>
          </a:p>
        </p:txBody>
      </p:sp>
      <p:sp>
        <p:nvSpPr>
          <p:cNvPr id="3" name="Content Placeholder 2">
            <a:extLst>
              <a:ext uri="{FF2B5EF4-FFF2-40B4-BE49-F238E27FC236}">
                <a16:creationId xmlns:a16="http://schemas.microsoft.com/office/drawing/2014/main" id="{0E73D6BB-6575-E74E-ABE3-A46DD18664E0}"/>
              </a:ext>
            </a:extLst>
          </p:cNvPr>
          <p:cNvSpPr>
            <a:spLocks noGrp="1"/>
          </p:cNvSpPr>
          <p:nvPr>
            <p:ph idx="1"/>
          </p:nvPr>
        </p:nvSpPr>
        <p:spPr>
          <a:xfrm>
            <a:off x="1371600" y="1405468"/>
            <a:ext cx="10634133" cy="3556000"/>
          </a:xfrm>
        </p:spPr>
        <p:txBody>
          <a:bodyPr>
            <a:normAutofit/>
          </a:bodyPr>
          <a:lstStyle/>
          <a:p>
            <a:r>
              <a:rPr lang="en-US" dirty="0"/>
              <a:t>We will use the k-means clustering algorithm. K-means clustering is a simple but popular unsupervised machine learning algorithm. </a:t>
            </a:r>
          </a:p>
          <a:p>
            <a:r>
              <a:rPr lang="en-US" dirty="0"/>
              <a:t>Why? K-means clustering works exceptional well with numerical data. </a:t>
            </a:r>
          </a:p>
          <a:p>
            <a:r>
              <a:rPr lang="en-US" dirty="0"/>
              <a:t>Behavioral segmentation data by grouping and creating profiles based on common venues.</a:t>
            </a:r>
          </a:p>
          <a:p>
            <a:r>
              <a:rPr lang="en-US" dirty="0"/>
              <a:t>It will compare and find certain similarities between each cluster.</a:t>
            </a:r>
          </a:p>
          <a:p>
            <a:r>
              <a:rPr lang="en-US" dirty="0"/>
              <a:t>Give business insights into Chicago transit stop areas. </a:t>
            </a:r>
          </a:p>
          <a:p>
            <a:endParaRPr lang="en-US" dirty="0"/>
          </a:p>
        </p:txBody>
      </p:sp>
    </p:spTree>
    <p:extLst>
      <p:ext uri="{BB962C8B-B14F-4D97-AF65-F5344CB8AC3E}">
        <p14:creationId xmlns:p14="http://schemas.microsoft.com/office/powerpoint/2010/main" val="39321631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2F0D12-7C6D-9044-9A05-9FED37043422}"/>
              </a:ext>
            </a:extLst>
          </p:cNvPr>
          <p:cNvSpPr>
            <a:spLocks noGrp="1"/>
          </p:cNvSpPr>
          <p:nvPr>
            <p:ph type="title"/>
          </p:nvPr>
        </p:nvSpPr>
        <p:spPr>
          <a:xfrm>
            <a:off x="1371600" y="685800"/>
            <a:ext cx="9601200" cy="770467"/>
          </a:xfrm>
        </p:spPr>
        <p:txBody>
          <a:bodyPr/>
          <a:lstStyle/>
          <a:p>
            <a:r>
              <a:rPr lang="en-US" sz="4000" b="1" dirty="0"/>
              <a:t>Analysis</a:t>
            </a:r>
            <a:endParaRPr lang="en-US" b="1" dirty="0"/>
          </a:p>
        </p:txBody>
      </p:sp>
      <p:sp>
        <p:nvSpPr>
          <p:cNvPr id="3" name="Content Placeholder 2">
            <a:extLst>
              <a:ext uri="{FF2B5EF4-FFF2-40B4-BE49-F238E27FC236}">
                <a16:creationId xmlns:a16="http://schemas.microsoft.com/office/drawing/2014/main" id="{7A27D619-1E4D-CC40-9247-4BC781AC788C}"/>
              </a:ext>
            </a:extLst>
          </p:cNvPr>
          <p:cNvSpPr>
            <a:spLocks noGrp="1"/>
          </p:cNvSpPr>
          <p:nvPr>
            <p:ph idx="1"/>
          </p:nvPr>
        </p:nvSpPr>
        <p:spPr>
          <a:xfrm>
            <a:off x="1371600" y="1456267"/>
            <a:ext cx="4758267" cy="4411133"/>
          </a:xfrm>
        </p:spPr>
        <p:txBody>
          <a:bodyPr/>
          <a:lstStyle/>
          <a:p>
            <a:r>
              <a:rPr lang="en-US" dirty="0"/>
              <a:t>Input vectors will be CTA transit stop coordinates and the Foursquare most common venues dataset.  </a:t>
            </a:r>
          </a:p>
          <a:p>
            <a:r>
              <a:rPr lang="en-US" dirty="0" err="1"/>
              <a:t>Geopy</a:t>
            </a:r>
            <a:r>
              <a:rPr lang="en-US" dirty="0"/>
              <a:t> library used to get the latitude and longitude values of Chicago.</a:t>
            </a:r>
          </a:p>
          <a:p>
            <a:r>
              <a:rPr lang="en-US" dirty="0"/>
              <a:t>Folium used for data visualization.</a:t>
            </a:r>
          </a:p>
          <a:p>
            <a:r>
              <a:rPr lang="en-US" dirty="0"/>
              <a:t>Explored each Transit Stop in </a:t>
            </a:r>
            <a:r>
              <a:rPr lang="en-US" dirty="0" err="1"/>
              <a:t>dataframe</a:t>
            </a:r>
            <a:r>
              <a:rPr lang="en-US" dirty="0"/>
              <a:t>.</a:t>
            </a:r>
          </a:p>
          <a:p>
            <a:r>
              <a:rPr lang="en-US" dirty="0"/>
              <a:t>Explored nearby venues in a 500 meter radius.</a:t>
            </a:r>
          </a:p>
          <a:p>
            <a:endParaRPr lang="en-US" dirty="0"/>
          </a:p>
          <a:p>
            <a:endParaRPr lang="en-US" dirty="0"/>
          </a:p>
          <a:p>
            <a:endParaRPr lang="en-US" dirty="0"/>
          </a:p>
          <a:p>
            <a:endParaRPr lang="en-US" dirty="0"/>
          </a:p>
        </p:txBody>
      </p:sp>
      <p:pic>
        <p:nvPicPr>
          <p:cNvPr id="11" name="Picture 10">
            <a:extLst>
              <a:ext uri="{FF2B5EF4-FFF2-40B4-BE49-F238E27FC236}">
                <a16:creationId xmlns:a16="http://schemas.microsoft.com/office/drawing/2014/main" id="{19D3E597-9A4C-5640-A783-C9C72DCCCC43}"/>
              </a:ext>
            </a:extLst>
          </p:cNvPr>
          <p:cNvPicPr>
            <a:picLocks noChangeAspect="1"/>
          </p:cNvPicPr>
          <p:nvPr/>
        </p:nvPicPr>
        <p:blipFill>
          <a:blip r:embed="rId2"/>
          <a:stretch>
            <a:fillRect/>
          </a:stretch>
        </p:blipFill>
        <p:spPr>
          <a:xfrm>
            <a:off x="6129867" y="1456267"/>
            <a:ext cx="4940944" cy="2891367"/>
          </a:xfrm>
          <a:prstGeom prst="rect">
            <a:avLst/>
          </a:prstGeom>
        </p:spPr>
      </p:pic>
    </p:spTree>
    <p:extLst>
      <p:ext uri="{BB962C8B-B14F-4D97-AF65-F5344CB8AC3E}">
        <p14:creationId xmlns:p14="http://schemas.microsoft.com/office/powerpoint/2010/main" val="2527187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58729-37CF-7648-9384-5376AC2B4BB1}"/>
              </a:ext>
            </a:extLst>
          </p:cNvPr>
          <p:cNvSpPr>
            <a:spLocks noGrp="1"/>
          </p:cNvSpPr>
          <p:nvPr>
            <p:ph type="title"/>
          </p:nvPr>
        </p:nvSpPr>
        <p:spPr>
          <a:xfrm>
            <a:off x="1371600" y="685800"/>
            <a:ext cx="9601200" cy="736600"/>
          </a:xfrm>
        </p:spPr>
        <p:txBody>
          <a:bodyPr>
            <a:normAutofit/>
          </a:bodyPr>
          <a:lstStyle/>
          <a:p>
            <a:r>
              <a:rPr lang="en-US" sz="4000" b="1" dirty="0"/>
              <a:t>Analysis</a:t>
            </a:r>
            <a:r>
              <a:rPr lang="en-US" b="1" dirty="0"/>
              <a:t> cont’d</a:t>
            </a:r>
            <a:endParaRPr lang="en-US" dirty="0"/>
          </a:p>
        </p:txBody>
      </p:sp>
      <p:sp>
        <p:nvSpPr>
          <p:cNvPr id="3" name="Content Placeholder 2">
            <a:extLst>
              <a:ext uri="{FF2B5EF4-FFF2-40B4-BE49-F238E27FC236}">
                <a16:creationId xmlns:a16="http://schemas.microsoft.com/office/drawing/2014/main" id="{04F41415-50D2-9348-BDE2-6A088466ED94}"/>
              </a:ext>
            </a:extLst>
          </p:cNvPr>
          <p:cNvSpPr>
            <a:spLocks noGrp="1"/>
          </p:cNvSpPr>
          <p:nvPr>
            <p:ph idx="1"/>
          </p:nvPr>
        </p:nvSpPr>
        <p:spPr>
          <a:xfrm>
            <a:off x="1371600" y="1422400"/>
            <a:ext cx="4588933" cy="4445000"/>
          </a:xfrm>
        </p:spPr>
        <p:txBody>
          <a:bodyPr/>
          <a:lstStyle/>
          <a:p>
            <a:r>
              <a:rPr lang="en-US" dirty="0"/>
              <a:t>Analyzed each Transit Stop and Top 5 most common venues.</a:t>
            </a:r>
          </a:p>
          <a:p>
            <a:r>
              <a:rPr lang="en-US" dirty="0"/>
              <a:t>Ran k-means to cluster transit stops into 5 clusters.</a:t>
            </a:r>
          </a:p>
          <a:p>
            <a:r>
              <a:rPr lang="en-US" dirty="0"/>
              <a:t>Created </a:t>
            </a:r>
            <a:r>
              <a:rPr lang="en-US" dirty="0" err="1"/>
              <a:t>dataframe</a:t>
            </a:r>
            <a:r>
              <a:rPr lang="en-US" dirty="0"/>
              <a:t> to store clusters and top 5 venues for each transit stop.</a:t>
            </a:r>
          </a:p>
          <a:p>
            <a:r>
              <a:rPr lang="en-US" dirty="0"/>
              <a:t>Examined each cluster to determine the distinguishing characteristic. </a:t>
            </a:r>
          </a:p>
        </p:txBody>
      </p:sp>
      <p:pic>
        <p:nvPicPr>
          <p:cNvPr id="5" name="Picture 4">
            <a:extLst>
              <a:ext uri="{FF2B5EF4-FFF2-40B4-BE49-F238E27FC236}">
                <a16:creationId xmlns:a16="http://schemas.microsoft.com/office/drawing/2014/main" id="{2A80B30B-5CE8-A047-9EC0-9F239ECA9001}"/>
              </a:ext>
            </a:extLst>
          </p:cNvPr>
          <p:cNvPicPr>
            <a:picLocks noChangeAspect="1"/>
          </p:cNvPicPr>
          <p:nvPr/>
        </p:nvPicPr>
        <p:blipFill>
          <a:blip r:embed="rId2"/>
          <a:stretch>
            <a:fillRect/>
          </a:stretch>
        </p:blipFill>
        <p:spPr>
          <a:xfrm>
            <a:off x="6172199" y="1422400"/>
            <a:ext cx="4820227" cy="4445000"/>
          </a:xfrm>
          <a:prstGeom prst="rect">
            <a:avLst/>
          </a:prstGeom>
        </p:spPr>
      </p:pic>
    </p:spTree>
    <p:extLst>
      <p:ext uri="{BB962C8B-B14F-4D97-AF65-F5344CB8AC3E}">
        <p14:creationId xmlns:p14="http://schemas.microsoft.com/office/powerpoint/2010/main" val="833075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41FA0-3544-8C4E-9DE1-9EE6D01108DA}"/>
              </a:ext>
            </a:extLst>
          </p:cNvPr>
          <p:cNvSpPr>
            <a:spLocks noGrp="1"/>
          </p:cNvSpPr>
          <p:nvPr>
            <p:ph type="title"/>
          </p:nvPr>
        </p:nvSpPr>
        <p:spPr>
          <a:xfrm>
            <a:off x="1371600" y="685800"/>
            <a:ext cx="9601200" cy="651933"/>
          </a:xfrm>
        </p:spPr>
        <p:txBody>
          <a:bodyPr>
            <a:normAutofit fontScale="90000"/>
          </a:bodyPr>
          <a:lstStyle/>
          <a:p>
            <a:r>
              <a:rPr lang="en-US" b="1" dirty="0"/>
              <a:t>Results &amp; Recommendations</a:t>
            </a:r>
            <a:br>
              <a:rPr lang="en-US" dirty="0"/>
            </a:br>
            <a:endParaRPr lang="en-US" dirty="0"/>
          </a:p>
        </p:txBody>
      </p:sp>
      <p:pic>
        <p:nvPicPr>
          <p:cNvPr id="5" name="Content Placeholder 4">
            <a:extLst>
              <a:ext uri="{FF2B5EF4-FFF2-40B4-BE49-F238E27FC236}">
                <a16:creationId xmlns:a16="http://schemas.microsoft.com/office/drawing/2014/main" id="{1FED188B-94F4-4049-8E54-02EDDAAE6A95}"/>
              </a:ext>
            </a:extLst>
          </p:cNvPr>
          <p:cNvPicPr>
            <a:picLocks noGrp="1" noChangeAspect="1"/>
          </p:cNvPicPr>
          <p:nvPr>
            <p:ph idx="1"/>
          </p:nvPr>
        </p:nvPicPr>
        <p:blipFill>
          <a:blip r:embed="rId2"/>
          <a:stretch>
            <a:fillRect/>
          </a:stretch>
        </p:blipFill>
        <p:spPr>
          <a:xfrm>
            <a:off x="2252133" y="1337733"/>
            <a:ext cx="8399535" cy="5233879"/>
          </a:xfrm>
        </p:spPr>
      </p:pic>
    </p:spTree>
    <p:extLst>
      <p:ext uri="{BB962C8B-B14F-4D97-AF65-F5344CB8AC3E}">
        <p14:creationId xmlns:p14="http://schemas.microsoft.com/office/powerpoint/2010/main" val="3108240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79458-70EB-7D4E-A97A-0894803A89E8}"/>
              </a:ext>
            </a:extLst>
          </p:cNvPr>
          <p:cNvSpPr>
            <a:spLocks noGrp="1"/>
          </p:cNvSpPr>
          <p:nvPr>
            <p:ph type="title"/>
          </p:nvPr>
        </p:nvSpPr>
        <p:spPr>
          <a:xfrm>
            <a:off x="1371600" y="685800"/>
            <a:ext cx="9601200" cy="702733"/>
          </a:xfrm>
        </p:spPr>
        <p:txBody>
          <a:bodyPr/>
          <a:lstStyle/>
          <a:p>
            <a:r>
              <a:rPr lang="en-US" b="1" dirty="0"/>
              <a:t>Results &amp; Recommendations cont’d</a:t>
            </a:r>
            <a:endParaRPr lang="en-US" dirty="0"/>
          </a:p>
        </p:txBody>
      </p:sp>
      <p:sp>
        <p:nvSpPr>
          <p:cNvPr id="3" name="Content Placeholder 2">
            <a:extLst>
              <a:ext uri="{FF2B5EF4-FFF2-40B4-BE49-F238E27FC236}">
                <a16:creationId xmlns:a16="http://schemas.microsoft.com/office/drawing/2014/main" id="{6E6C85BD-256B-3D4F-84A8-E80B381B51A7}"/>
              </a:ext>
            </a:extLst>
          </p:cNvPr>
          <p:cNvSpPr>
            <a:spLocks noGrp="1"/>
          </p:cNvSpPr>
          <p:nvPr>
            <p:ph sz="half" idx="1"/>
          </p:nvPr>
        </p:nvSpPr>
        <p:spPr>
          <a:xfrm>
            <a:off x="1371600" y="1388533"/>
            <a:ext cx="4447786" cy="4478867"/>
          </a:xfrm>
        </p:spPr>
        <p:txBody>
          <a:bodyPr/>
          <a:lstStyle/>
          <a:p>
            <a:r>
              <a:rPr lang="en-US" dirty="0"/>
              <a:t>365 unique categories.</a:t>
            </a:r>
          </a:p>
          <a:p>
            <a:r>
              <a:rPr lang="en-US" dirty="0"/>
              <a:t>35 venues returned by Foursquare.</a:t>
            </a:r>
          </a:p>
          <a:p>
            <a:r>
              <a:rPr lang="en-US" dirty="0"/>
              <a:t>Restaurants and Hotels are the most common venues for transit stops closest to downtown.</a:t>
            </a:r>
          </a:p>
          <a:p>
            <a:r>
              <a:rPr lang="en-US" dirty="0"/>
              <a:t>General entertainment, parks and grocery stores are much more common as you get further away from downtown</a:t>
            </a:r>
          </a:p>
        </p:txBody>
      </p:sp>
      <p:sp>
        <p:nvSpPr>
          <p:cNvPr id="4" name="Content Placeholder 3">
            <a:extLst>
              <a:ext uri="{FF2B5EF4-FFF2-40B4-BE49-F238E27FC236}">
                <a16:creationId xmlns:a16="http://schemas.microsoft.com/office/drawing/2014/main" id="{451F7FEF-81E3-2441-A806-4819B12C0F4E}"/>
              </a:ext>
            </a:extLst>
          </p:cNvPr>
          <p:cNvSpPr>
            <a:spLocks noGrp="1"/>
          </p:cNvSpPr>
          <p:nvPr>
            <p:ph sz="half" idx="2"/>
          </p:nvPr>
        </p:nvSpPr>
        <p:spPr>
          <a:xfrm>
            <a:off x="6525403" y="1388533"/>
            <a:ext cx="4447786" cy="4478867"/>
          </a:xfrm>
        </p:spPr>
        <p:txBody>
          <a:bodyPr/>
          <a:lstStyle/>
          <a:p>
            <a:r>
              <a:rPr lang="en-US" dirty="0"/>
              <a:t>Prospective business owners  can use this data to differentiate.</a:t>
            </a:r>
          </a:p>
          <a:p>
            <a:r>
              <a:rPr lang="en-US" dirty="0"/>
              <a:t>Strategically place services such as bikes, scooters or other transit sharing business.</a:t>
            </a:r>
          </a:p>
        </p:txBody>
      </p:sp>
    </p:spTree>
    <p:extLst>
      <p:ext uri="{BB962C8B-B14F-4D97-AF65-F5344CB8AC3E}">
        <p14:creationId xmlns:p14="http://schemas.microsoft.com/office/powerpoint/2010/main" val="2604765018"/>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Crop</Template>
  <TotalTime>350</TotalTime>
  <Words>644</Words>
  <Application>Microsoft Macintosh PowerPoint</Application>
  <PresentationFormat>Widescreen</PresentationFormat>
  <Paragraphs>48</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Franklin Gothic Book</vt:lpstr>
      <vt:lpstr>Times New Roman</vt:lpstr>
      <vt:lpstr>Crop</vt:lpstr>
      <vt:lpstr>Data science capstone</vt:lpstr>
      <vt:lpstr>Background &amp; Discussion   </vt:lpstr>
      <vt:lpstr>Problem &amp; Interest</vt:lpstr>
      <vt:lpstr>Data </vt:lpstr>
      <vt:lpstr>Methodology  </vt:lpstr>
      <vt:lpstr>Analysis</vt:lpstr>
      <vt:lpstr>Analysis cont’d</vt:lpstr>
      <vt:lpstr>Results &amp; Recommendations </vt:lpstr>
      <vt:lpstr>Results &amp; Recommendations cont’d</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15</cp:revision>
  <dcterms:created xsi:type="dcterms:W3CDTF">2019-09-22T21:09:50Z</dcterms:created>
  <dcterms:modified xsi:type="dcterms:W3CDTF">2019-09-23T03:00:48Z</dcterms:modified>
</cp:coreProperties>
</file>

<file path=docProps/thumbnail.jpeg>
</file>